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Platypi Medium" panose="020B0604020202020204" charset="0"/>
      <p:regular r:id="rId26"/>
    </p:embeddedFont>
    <p:embeddedFont>
      <p:font typeface="Source Serif 4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0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453" y="1282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Portfolio 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3453" y="1977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Computer Vision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477267" y="2992389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Thermal UAV Waterfowl Detection and Analysis 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477266" y="4900233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dirty="0">
                <a:ea typeface="Source Serif 4" pitchFamily="34" charset="-122"/>
                <a:cs typeface="Arial" panose="020B0604020202020204" pitchFamily="34" charset="0"/>
              </a:rPr>
              <a:t>Team members: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400" dirty="0">
                <a:ea typeface="Source Serif 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a typeface="Source Serif 4" pitchFamily="34" charset="-122"/>
                <a:cs typeface="Arial" panose="020B0604020202020204" pitchFamily="34" charset="0"/>
              </a:rPr>
              <a:t>Rachitha</a:t>
            </a:r>
            <a:r>
              <a:rPr lang="en-US" sz="2400" dirty="0">
                <a:ea typeface="Source Serif 4" pitchFamily="34" charset="-122"/>
                <a:cs typeface="Arial" panose="020B0604020202020204" pitchFamily="34" charset="0"/>
              </a:rPr>
              <a:t> Chandra Bhanu(10000726)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400" dirty="0">
                <a:ea typeface="Source Serif 4" pitchFamily="34" charset="-122"/>
                <a:cs typeface="Arial" panose="020B0604020202020204" pitchFamily="34" charset="0"/>
              </a:rPr>
              <a:t> Sai Surya </a:t>
            </a:r>
            <a:r>
              <a:rPr lang="en-US" sz="2400" dirty="0" err="1">
                <a:ea typeface="Source Serif 4" pitchFamily="34" charset="-122"/>
                <a:cs typeface="Arial" panose="020B0604020202020204" pitchFamily="34" charset="0"/>
              </a:rPr>
              <a:t>Mada</a:t>
            </a:r>
            <a:r>
              <a:rPr lang="en-US" sz="2400" dirty="0">
                <a:ea typeface="Source Serif 4" pitchFamily="34" charset="-122"/>
                <a:cs typeface="Arial" panose="020B0604020202020204" pitchFamily="34" charset="0"/>
              </a:rPr>
              <a:t>(</a:t>
            </a:r>
            <a:r>
              <a:rPr lang="en-IN" sz="2400" i="0" dirty="0">
                <a:effectLst/>
                <a:cs typeface="Arial" panose="020B0604020202020204" pitchFamily="34" charset="0"/>
              </a:rPr>
              <a:t>10000982)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IN" sz="2400" i="0" dirty="0">
                <a:effectLst/>
                <a:cs typeface="Arial" panose="020B0604020202020204" pitchFamily="34" charset="0"/>
              </a:rPr>
              <a:t>Thota Bhuvana Chandra </a:t>
            </a:r>
            <a:r>
              <a:rPr lang="en-IN" sz="2400" dirty="0">
                <a:cs typeface="Arial" panose="020B0604020202020204" pitchFamily="34" charset="0"/>
              </a:rPr>
              <a:t>(</a:t>
            </a:r>
            <a:r>
              <a:rPr lang="en-IN" sz="2400" i="0" dirty="0">
                <a:effectLst/>
                <a:cs typeface="Arial" panose="020B0604020202020204" pitchFamily="34" charset="0"/>
              </a:rPr>
              <a:t>10001026</a:t>
            </a:r>
            <a:r>
              <a:rPr lang="en-IN" sz="2400" dirty="0">
                <a:cs typeface="Arial" panose="020B0604020202020204" pitchFamily="34" charset="0"/>
              </a:rPr>
              <a:t>)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544711"/>
            <a:ext cx="6558201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Problem: Margin Too Large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93301" y="1559957"/>
            <a:ext cx="13243798" cy="1565553"/>
          </a:xfrm>
          <a:prstGeom prst="roundRect">
            <a:avLst>
              <a:gd name="adj" fmla="val 1898"/>
            </a:avLst>
          </a:prstGeom>
          <a:solidFill>
            <a:srgbClr val="EDD5C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02" y="1859756"/>
            <a:ext cx="371356" cy="2970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0659" y="1807369"/>
            <a:ext cx="297144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Critical Condition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60659" y="2429470"/>
            <a:ext cx="1227843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659" y="2429470"/>
            <a:ext cx="12278439" cy="3464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3301" y="3422571"/>
            <a:ext cx="297144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Consequences:</a:t>
            </a:r>
            <a:endParaRPr lang="en-US" sz="2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01" y="4091107"/>
            <a:ext cx="4414599" cy="7923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1302" y="5081468"/>
            <a:ext cx="2509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Infeasible constraint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91302" y="5509855"/>
            <a:ext cx="40185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Cannot be satisfied geometrically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900" y="4091107"/>
            <a:ext cx="4414599" cy="7923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05901" y="5081468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 convergence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5305901" y="5509855"/>
            <a:ext cx="40185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Loss stays positive (ℒ &gt; 0)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2500" y="4091107"/>
            <a:ext cx="4414599" cy="79236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720501" y="5081468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Training stalls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9720501" y="5509855"/>
            <a:ext cx="40185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Optimization leads nowhere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990362" y="6544628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Example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990362" y="7151251"/>
            <a:ext cx="12946737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If embeddings on unit sphere (dmax = 2) and m = 3, constraint impossible since 2 &lt; 2 + 3</a:t>
            </a:r>
            <a:endParaRPr lang="en-US" sz="1550" dirty="0"/>
          </a:p>
        </p:txBody>
      </p:sp>
      <p:sp>
        <p:nvSpPr>
          <p:cNvPr id="20" name="Shape 13"/>
          <p:cNvSpPr/>
          <p:nvPr/>
        </p:nvSpPr>
        <p:spPr>
          <a:xfrm>
            <a:off x="693301" y="6247567"/>
            <a:ext cx="22860" cy="1443395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763D52-83D0-4097-8D52-5D7B6684C242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7171849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Problem: Margin Too Small 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950" y="1671518"/>
            <a:ext cx="131445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is when you set a "safety gap" that is practically useless.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2950" y="2329458"/>
            <a:ext cx="4288869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"Lazy" Triplet Example: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42950" y="3045738"/>
            <a:ext cx="131445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Anchor (a):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 thermal image of a Mallard.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2950" y="3459599"/>
            <a:ext cx="1314450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Positive (p):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Another thermal image of the same Mallard. Model places them close: </a:t>
            </a: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d(a,p) = 0.5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950" y="3881080"/>
            <a:ext cx="1314450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Negative (n):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 thermal image of a Coot. Model is "lazy" and places it very close: </a:t>
            </a: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d(a,n) = 0.6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950" y="4302562"/>
            <a:ext cx="1314450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Tiny Margin (m):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You set </a:t>
            </a: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 = 0.05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2950" y="4968121"/>
            <a:ext cx="3184208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Loss Calculation: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42950" y="5684401"/>
            <a:ext cx="13144500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5684401"/>
            <a:ext cx="13144500" cy="36957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61323" y="6561296"/>
            <a:ext cx="12826127" cy="849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clusters for Mallards and Coots are almost touching. This leads to an "overlapping mess" where the model cannot reliably distinguish between species.</a:t>
            </a:r>
            <a:endParaRPr lang="en-US" sz="2050" dirty="0"/>
          </a:p>
        </p:txBody>
      </p:sp>
      <p:sp>
        <p:nvSpPr>
          <p:cNvPr id="13" name="Shape 10"/>
          <p:cNvSpPr/>
          <p:nvPr/>
        </p:nvSpPr>
        <p:spPr>
          <a:xfrm>
            <a:off x="742950" y="6322576"/>
            <a:ext cx="22860" cy="1326594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06B87-A73C-4EB1-B6E4-B5FE23A76A8E}"/>
              </a:ext>
            </a:extLst>
          </p:cNvPr>
          <p:cNvSpPr/>
          <p:nvPr/>
        </p:nvSpPr>
        <p:spPr>
          <a:xfrm>
            <a:off x="12628300" y="7410450"/>
            <a:ext cx="1881554" cy="678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0558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Out-of-Distribution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35091"/>
            <a:ext cx="25871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In-Distribution (ID)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712488"/>
            <a:ext cx="25871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Known waterfowl species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17588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Trained classes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941921" y="2635091"/>
            <a:ext cx="258710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Out-of-Distribution (OOD)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3941921" y="4137779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Vegetation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941921" y="4579977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Water reflections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941921" y="5022175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Debris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941921" y="5464373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Other animals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33951" y="6416873"/>
            <a:ext cx="538745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Goal: Automatically detect when thermal image is NOT a waterfowl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93790" y="6161723"/>
            <a:ext cx="30480" cy="1417320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8679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OOD Detection: 5-Step Method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9254"/>
            <a:ext cx="3652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Compute class prototypes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μc = average embedding per species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55925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Measure distance to nearest prototype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2" name="Text 10"/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Compute class radii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rc = max distance within class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5338763"/>
            <a:ext cx="2843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Calculate OOD score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minc ‖f(x) - μc‖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0" name="Text 18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Apply threshold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If score &gt; τ → OOD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FDE741-A733-448D-ACF2-2C447B257859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952"/>
            <a:ext cx="6341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OOD Score Calculation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574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Basic Score: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322909"/>
            <a:ext cx="13042821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2909"/>
            <a:ext cx="13042821" cy="49803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93790" y="3221388"/>
            <a:ext cx="13042821" cy="35957"/>
          </a:xfrm>
          <a:prstGeom prst="rect">
            <a:avLst/>
          </a:prstGeom>
          <a:solidFill>
            <a:srgbClr val="504C49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35974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Robust Version: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4362926"/>
            <a:ext cx="13042821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62926"/>
            <a:ext cx="13042821" cy="498038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93790" y="5261405"/>
            <a:ext cx="13042821" cy="35957"/>
          </a:xfrm>
          <a:prstGeom prst="rect">
            <a:avLst/>
          </a:prstGeom>
          <a:solidFill>
            <a:srgbClr val="504C49">
              <a:alpha val="50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33951" y="5892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Interpretation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133951" y="658713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Small score →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Close to known species → ID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33951" y="702933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Large score →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Far from all species → OOD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552480"/>
            <a:ext cx="30480" cy="1919049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1C6BFA-E8DD-4B38-BA1C-01E06C1B5165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808B7E-1729-4459-BDCA-AB8D7EE4236D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9C4B-5A0F-47F8-82E7-5BDAD372C848}"/>
              </a:ext>
            </a:extLst>
          </p:cNvPr>
          <p:cNvSpPr txBox="1"/>
          <p:nvPr/>
        </p:nvSpPr>
        <p:spPr>
          <a:xfrm>
            <a:off x="4853354" y="3132348"/>
            <a:ext cx="736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46909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3383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Assignment 1: Object Detection for Wildlife Conservation - Detecting Waterfowl in UAV Thermal Imagery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Problem Statement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14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Goal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Develop an object detection model to automatically identify waterfowl in UAV thermal imagery for wildlife conservation.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32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Challenge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Thermal bird signatures are tiny, low-contrast, and often to close, making accurate detection difficult.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1504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Approach: 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Train a Faster R-CNN detector on thermal UAV images using a structured pipeline with dataset splitting, preprocessing, and targeted augmentations.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8ADCD-677D-4E31-BDF4-59E1E8F7BEB0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78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Faster RCNN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0220"/>
            <a:ext cx="13042821" cy="33535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188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1A33D-90E3-45BF-BC06-15106BC3C16E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10278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Training Pipeline Using Faster R-CNN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Selected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Faster R-CNN (ResNet50-FPN)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object detection model.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Performed dataset split: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60% train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20% val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20% test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Used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thermal images as primary input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Applied domain-specific augmentations: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Random horizontal flip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Light Gaussian blur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Included both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positive and negative samples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reduce false detections.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Trained for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15 epochs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using AdamW + LR scheduling.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D724C-7325-4A98-8AC1-21ACEAB043FA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386"/>
            <a:ext cx="5764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Results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74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Model detects most waterfowl despite their small size.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99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Strengths: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417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 recall -  detects majority of birds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839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Good precision - relatively few false detections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261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Weaknesses: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683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Some false positives on noisy thermal hotspots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105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Slight over-detection in clustered bird areas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08478"/>
            <a:ext cx="3830836" cy="182320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9521" y="41868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4804886"/>
            <a:ext cx="3944183" cy="11801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99521" y="62401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70623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EA912-987B-490F-A5B3-052CC652751A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879" y="435173"/>
            <a:ext cx="3956209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Visualization 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9" y="1344930"/>
            <a:ext cx="3543336" cy="2878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97" y="1344930"/>
            <a:ext cx="3543336" cy="28848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97197" y="3706058"/>
            <a:ext cx="424969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516" y="1344930"/>
            <a:ext cx="3543336" cy="284476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840516" y="3675698"/>
            <a:ext cx="42511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79" y="4457580"/>
            <a:ext cx="3719183" cy="318659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15820" y="4421981"/>
            <a:ext cx="65683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553879" y="7111008"/>
            <a:ext cx="1352264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553879" y="7542133"/>
            <a:ext cx="1352264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B65C9-0F31-4F6C-A956-B215FE11489D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77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Assignment 2: Deep Metric Learning for Waterfowl Detection and Conservation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895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26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75618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Wildlife conservation using thermal UAV imagery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03895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26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75618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Distinguish waterfowl species and detect non-bird objects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4896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Topics: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58144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Triplet loss training dynamics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56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Margin parameter effects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6988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Out-of-distribution detection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DCFC4-171D-4AF8-88AB-41D0159A7DF9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51140"/>
            <a:ext cx="5191363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Triplet Loss Function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7944" y="1572935"/>
            <a:ext cx="13234511" cy="1568172"/>
          </a:xfrm>
          <a:prstGeom prst="roundRect">
            <a:avLst>
              <a:gd name="adj" fmla="val 1907"/>
            </a:avLst>
          </a:prstGeom>
          <a:solidFill>
            <a:srgbClr val="EDD5C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1872734"/>
            <a:ext cx="373856" cy="2990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0422" y="1822013"/>
            <a:ext cx="299120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Formula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70422" y="2448163"/>
            <a:ext cx="12262723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22" y="2448163"/>
            <a:ext cx="12262723" cy="34099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97944" y="3365421"/>
            <a:ext cx="6517600" cy="1194554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20115" y="3587591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a: Anchor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20115" y="4018717"/>
            <a:ext cx="6073259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Reference image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414855" y="3365421"/>
            <a:ext cx="6517600" cy="1194554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37026" y="3587591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p: Positive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37026" y="4018717"/>
            <a:ext cx="6073259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Same species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7944" y="4759285"/>
            <a:ext cx="6517600" cy="1194554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0115" y="4981456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n: Negative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920115" y="5412581"/>
            <a:ext cx="6073259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Different species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7414855" y="4759285"/>
            <a:ext cx="6517600" cy="1194554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637026" y="4981456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m: Margin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7637026" y="5412581"/>
            <a:ext cx="6073259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Parameter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697944" y="6178153"/>
            <a:ext cx="13234511" cy="1500188"/>
          </a:xfrm>
          <a:prstGeom prst="roundRect">
            <a:avLst>
              <a:gd name="adj" fmla="val 1994"/>
            </a:avLst>
          </a:prstGeom>
          <a:solidFill>
            <a:srgbClr val="EDD5C4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6477952"/>
            <a:ext cx="373856" cy="299085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470422" y="6427232"/>
            <a:ext cx="299120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</a:t>
            </a:r>
            <a:endParaRPr lang="en-US" sz="2350" dirty="0"/>
          </a:p>
        </p:txBody>
      </p:sp>
      <p:sp>
        <p:nvSpPr>
          <p:cNvPr id="23" name="Text 18"/>
          <p:cNvSpPr/>
          <p:nvPr/>
        </p:nvSpPr>
        <p:spPr>
          <a:xfrm>
            <a:off x="1470422" y="7000399"/>
            <a:ext cx="12262723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d(a,n) ≥ d(a,p) + m</a:t>
            </a:r>
            <a:endParaRPr lang="en-US" sz="19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DBAB0B-A73E-4B6C-B84A-A37986A001C8}"/>
              </a:ext>
            </a:extLst>
          </p:cNvPr>
          <p:cNvSpPr/>
          <p:nvPr/>
        </p:nvSpPr>
        <p:spPr>
          <a:xfrm>
            <a:off x="12414739" y="7678341"/>
            <a:ext cx="2092569" cy="415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0808"/>
            <a:ext cx="9165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Margin Controls Separation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3215"/>
            <a:ext cx="13042821" cy="1789509"/>
          </a:xfrm>
          <a:prstGeom prst="roundRect">
            <a:avLst>
              <a:gd name="adj" fmla="val 1901"/>
            </a:avLst>
          </a:prstGeom>
          <a:solidFill>
            <a:srgbClr val="EDD5C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257187"/>
            <a:ext cx="425291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2709" y="21967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Formula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72709" y="2909054"/>
            <a:ext cx="11937087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09" y="2909054"/>
            <a:ext cx="11937087" cy="3932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40428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Insights: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93790" y="50124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Direct control: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Margin m sets minimum class separation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8175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Dintra: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within-class distance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99521" y="50124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Dinter: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between-class distance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99521" y="54546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Larger m →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stronger class separation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33951" y="6770013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margin directly increases required inter-class distance by exactly m</a:t>
            </a:r>
            <a:endParaRPr lang="en-US" sz="2200" dirty="0"/>
          </a:p>
        </p:txBody>
      </p:sp>
      <p:sp>
        <p:nvSpPr>
          <p:cNvPr id="14" name="Shape 10"/>
          <p:cNvSpPr/>
          <p:nvPr/>
        </p:nvSpPr>
        <p:spPr>
          <a:xfrm>
            <a:off x="793790" y="6514862"/>
            <a:ext cx="30480" cy="963811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48827-6FE6-4045-82A1-91E5A85BBF25}"/>
              </a:ext>
            </a:extLst>
          </p:cNvPr>
          <p:cNvSpPr/>
          <p:nvPr/>
        </p:nvSpPr>
        <p:spPr>
          <a:xfrm>
            <a:off x="12414739" y="7531051"/>
            <a:ext cx="2092569" cy="562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668</Words>
  <Application>Microsoft Office PowerPoint</Application>
  <PresentationFormat>Custom</PresentationFormat>
  <Paragraphs>126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Consolas</vt:lpstr>
      <vt:lpstr>Platypi Medium</vt:lpstr>
      <vt:lpstr>Arial</vt:lpstr>
      <vt:lpstr>Source Serif 4</vt:lpstr>
      <vt:lpstr>Platypi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LOQ</dc:creator>
  <cp:lastModifiedBy>Thota Bhuvana Chandra</cp:lastModifiedBy>
  <cp:revision>5</cp:revision>
  <dcterms:created xsi:type="dcterms:W3CDTF">2025-11-17T19:02:04Z</dcterms:created>
  <dcterms:modified xsi:type="dcterms:W3CDTF">2025-11-17T22:43:07Z</dcterms:modified>
</cp:coreProperties>
</file>